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4"/>
  </p:notesMasterIdLst>
  <p:sldIdLst>
    <p:sldId id="256" r:id="rId2"/>
    <p:sldId id="728" r:id="rId3"/>
    <p:sldId id="688" r:id="rId4"/>
    <p:sldId id="691" r:id="rId5"/>
    <p:sldId id="722" r:id="rId6"/>
    <p:sldId id="723" r:id="rId7"/>
    <p:sldId id="724" r:id="rId8"/>
    <p:sldId id="729" r:id="rId9"/>
    <p:sldId id="726" r:id="rId10"/>
    <p:sldId id="714" r:id="rId11"/>
    <p:sldId id="719" r:id="rId12"/>
    <p:sldId id="72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81387" autoAdjust="0"/>
  </p:normalViewPr>
  <p:slideViewPr>
    <p:cSldViewPr>
      <p:cViewPr varScale="1">
        <p:scale>
          <a:sx n="53" d="100"/>
          <a:sy n="53" d="100"/>
        </p:scale>
        <p:origin x="-96" y="-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41013-4321-4B33-8778-C4EF4F0D569C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4FE09-601D-4C33-BF96-209AB7552D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71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4FE09-601D-4C33-BF96-209AB7552D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0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Dessert Makers Trying To Cope As Price Of Vanilla Beans Shoots Up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http://sacramento.cbslocal.com/2016/04/08/dessert-makers-trying-to-cope-as-price-of-vanilla-beans-shoots-up/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Fiat Chrysler to Cut 1,300 Jobs at Michigan Sedan Factory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http://www.wsj.com/articles/fiat-chrysler-to-cut-1-300-jobs-at-michigan-sedan-factory-1459962002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548A-977A-4CCE-9C62-00F219D2DD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68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4FE09-601D-4C33-BF96-209AB7552D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42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238DC-9390-4E3D-8B17-D32B754FA2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09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3B20-8F2C-4E59-9033-2AAB737D15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82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73B20-8F2C-4E59-9033-2AAB737D15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34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8238DC-9390-4E3D-8B17-D32B754FA2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1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B5AD8-4384-4B5E-9649-6B3C8EF1B2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0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4FE09-601D-4C33-BF96-209AB7552D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9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08C843F1-FE9A-47C6-93D9-82C24CC44424}" type="datetimeFigureOut">
              <a:rPr lang="en-US" smtClean="0"/>
              <a:t>4/11/2016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C62445FD-92E2-4D4B-93AD-876B0D9C0EF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678308"/>
            <a:ext cx="8534400" cy="1826892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Welcome to </a:t>
            </a:r>
            <a:br>
              <a:rPr lang="en-US" sz="5400" dirty="0" smtClean="0"/>
            </a:br>
            <a:r>
              <a:rPr lang="en-US" sz="5400" dirty="0" smtClean="0"/>
              <a:t>Marketing Management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61544" y="5125538"/>
            <a:ext cx="5672931" cy="1718174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rial Black" pitchFamily="34" charset="0"/>
              </a:rPr>
              <a:t>Dr. Cecilia Ruvalcaba</a:t>
            </a:r>
          </a:p>
          <a:p>
            <a:endParaRPr lang="en-US" sz="2000" dirty="0" smtClean="0">
              <a:latin typeface="Arial Black" pitchFamily="34" charset="0"/>
            </a:endParaRPr>
          </a:p>
          <a:p>
            <a:r>
              <a:rPr lang="en-US" sz="2000" dirty="0" smtClean="0">
                <a:latin typeface="Arial Black" pitchFamily="34" charset="0"/>
              </a:rPr>
              <a:t>BUSI </a:t>
            </a:r>
            <a:r>
              <a:rPr lang="en-US" sz="2000" dirty="0">
                <a:latin typeface="Arial Black" pitchFamily="34" charset="0"/>
              </a:rPr>
              <a:t>107 </a:t>
            </a:r>
            <a:br>
              <a:rPr lang="en-US" sz="2000" dirty="0">
                <a:latin typeface="Arial Black" pitchFamily="34" charset="0"/>
              </a:rPr>
            </a:br>
            <a:r>
              <a:rPr lang="en-US" sz="2000" dirty="0" smtClean="0">
                <a:latin typeface="Arial Black" pitchFamily="34" charset="0"/>
              </a:rPr>
              <a:t>Week 11, Day 3</a:t>
            </a:r>
            <a:endParaRPr lang="en-US" sz="20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050" y="0"/>
            <a:ext cx="91440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b="1" dirty="0" smtClean="0">
                <a:latin typeface="Arial" pitchFamily="34" charset="0"/>
                <a:cs typeface="Arial" pitchFamily="34" charset="0"/>
              </a:rPr>
              <a:t>Bottom </a:t>
            </a:r>
            <a:r>
              <a:rPr lang="en-US" sz="3500" b="1" dirty="0">
                <a:latin typeface="Arial" pitchFamily="34" charset="0"/>
                <a:cs typeface="Arial" pitchFamily="34" charset="0"/>
              </a:rPr>
              <a:t>of the Pyramid Markets (</a:t>
            </a:r>
            <a:r>
              <a:rPr lang="en-US" sz="3500" b="1" dirty="0" smtClean="0">
                <a:latin typeface="Arial" pitchFamily="34" charset="0"/>
                <a:cs typeface="Arial" pitchFamily="34" charset="0"/>
              </a:rPr>
              <a:t>BOP)</a:t>
            </a:r>
            <a:endParaRPr lang="en-US" sz="35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953" y="762000"/>
            <a:ext cx="7391400" cy="6061364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4 billion people</a:t>
            </a: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$1,200 annual income</a:t>
            </a:r>
          </a:p>
          <a:p>
            <a:endParaRPr lang="en-US" sz="8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Dispersed across countries</a:t>
            </a:r>
          </a:p>
          <a:p>
            <a:endParaRPr lang="en-US" sz="800" dirty="0"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Relatively ignored by marketers</a:t>
            </a:r>
          </a:p>
          <a:p>
            <a:pPr lvl="1"/>
            <a:r>
              <a:rPr lang="en-US" sz="2400" i="1" dirty="0" smtClean="0">
                <a:latin typeface="Arial" pitchFamily="34" charset="0"/>
                <a:cs typeface="Arial" pitchFamily="34" charset="0"/>
              </a:rPr>
              <a:t>The poor have no money</a:t>
            </a:r>
          </a:p>
          <a:p>
            <a:pPr lvl="1"/>
            <a:r>
              <a:rPr lang="en-US" sz="2400" i="1" dirty="0" smtClean="0">
                <a:latin typeface="Arial" pitchFamily="34" charset="0"/>
                <a:cs typeface="Arial" pitchFamily="34" charset="0"/>
              </a:rPr>
              <a:t>The poor do not want to “waste” money on nonessential goods. </a:t>
            </a:r>
          </a:p>
          <a:p>
            <a:pPr lvl="1"/>
            <a:r>
              <a:rPr lang="en-US" sz="2400" i="1" dirty="0" smtClean="0">
                <a:latin typeface="Arial" pitchFamily="34" charset="0"/>
                <a:cs typeface="Arial" pitchFamily="34" charset="0"/>
              </a:rPr>
              <a:t>The good sold in developing markets are already inexpensive.</a:t>
            </a:r>
          </a:p>
          <a:p>
            <a:pPr lvl="1"/>
            <a:r>
              <a:rPr lang="en-US" sz="2400" i="1" dirty="0" smtClean="0">
                <a:latin typeface="Arial" pitchFamily="34" charset="0"/>
                <a:cs typeface="Arial" pitchFamily="34" charset="0"/>
              </a:rPr>
              <a:t>They do not know how to use technology</a:t>
            </a:r>
          </a:p>
          <a:p>
            <a:pPr lvl="1"/>
            <a:r>
              <a:rPr lang="en-US" sz="2400" i="1" dirty="0" smtClean="0">
                <a:latin typeface="Arial" pitchFamily="34" charset="0"/>
                <a:cs typeface="Arial" pitchFamily="34" charset="0"/>
              </a:rPr>
              <a:t>Global companies are exploiting the poor</a:t>
            </a:r>
          </a:p>
          <a:p>
            <a:pPr lvl="1"/>
            <a:endParaRPr lang="en-US" sz="2400" i="1" dirty="0" smtClean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51" y="1066800"/>
            <a:ext cx="208935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561" y="5222731"/>
            <a:ext cx="2608439" cy="160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2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7857"/>
            <a:ext cx="6324600" cy="1066800"/>
          </a:xfrm>
        </p:spPr>
        <p:txBody>
          <a:bodyPr/>
          <a:lstStyle/>
          <a:p>
            <a:pPr algn="ctr"/>
            <a:r>
              <a:rPr lang="en-US" dirty="0" smtClean="0"/>
              <a:t>Take Away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599"/>
            <a:ext cx="8229600" cy="3724055"/>
          </a:xfrm>
        </p:spPr>
        <p:txBody>
          <a:bodyPr>
            <a:normAutofit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Global </a:t>
            </a:r>
            <a:r>
              <a:rPr lang="en-US" sz="2800" b="1" dirty="0">
                <a:latin typeface="Arial" pitchFamily="34" charset="0"/>
                <a:cs typeface="Arial" pitchFamily="34" charset="0"/>
              </a:rPr>
              <a:t>Marketing vs. Marketing… It’s in the </a:t>
            </a: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Scope</a:t>
            </a:r>
          </a:p>
          <a:p>
            <a:pPr lvl="1">
              <a:buFont typeface="Arial" pitchFamily="34" charset="0"/>
              <a:buChar char="•"/>
            </a:pPr>
            <a:endParaRPr lang="en-US" sz="2800" b="1" dirty="0" smtClean="0">
              <a:latin typeface="Arial" pitchFamily="34" charset="0"/>
              <a:cs typeface="Arial" pitchFamily="34" charset="0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It’s all about innovation!</a:t>
            </a:r>
          </a:p>
          <a:p>
            <a:pPr lvl="2">
              <a:buFont typeface="Arial" pitchFamily="34" charset="0"/>
              <a:buChar char="•"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Opportunities lie where you may least expect it!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lvl="1">
              <a:buFont typeface="Arial" pitchFamily="34" charset="0"/>
              <a:buChar char="•"/>
            </a:pP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466344" lvl="3" indent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lvl="1" indent="0">
              <a:buNone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0" lvl="1" indent="0">
              <a:buNone/>
            </a:pP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DDBBAE-B7AA-45E2-B0C3-AD1049164C1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5667"/>
            <a:ext cx="1219200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http://www.vizylabs.com/wp-content/uploads/2014/09/MarketingPuzzl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3" b="15947"/>
          <a:stretch/>
        </p:blipFill>
        <p:spPr bwMode="auto">
          <a:xfrm>
            <a:off x="1193132" y="4800600"/>
            <a:ext cx="6743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83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dirty="0" smtClean="0"/>
              <a:t>Next Class</a:t>
            </a:r>
            <a:endParaRPr lang="en-US" dirty="0"/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537335" y="1371600"/>
            <a:ext cx="7520940" cy="3579849"/>
          </a:xfrm>
        </p:spPr>
        <p:txBody>
          <a:bodyPr>
            <a:normAutofit/>
          </a:bodyPr>
          <a:lstStyle/>
          <a:p>
            <a:pPr marL="802386" lvl="4" indent="-285750">
              <a:lnSpc>
                <a:spcPct val="150000"/>
              </a:lnSpc>
              <a:buFont typeface="Arial" charset="0"/>
              <a:buChar char="•"/>
            </a:pPr>
            <a:endParaRPr lang="en-US" sz="9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2800" b="0" dirty="0" smtClean="0">
                <a:latin typeface="Arial" pitchFamily="34" charset="0"/>
                <a:cs typeface="Arial" pitchFamily="34" charset="0"/>
              </a:rPr>
              <a:t>Chapter 18: Integrated Marketing Communications</a:t>
            </a:r>
            <a:endParaRPr lang="en-US" sz="2800" b="0" dirty="0">
              <a:latin typeface="Arial" pitchFamily="34" charset="0"/>
              <a:cs typeface="Arial" pitchFamily="34" charset="0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116586" lvl="1" indent="-285750">
              <a:lnSpc>
                <a:spcPct val="150000"/>
              </a:lnSpc>
              <a:buFont typeface="Arial" charset="0"/>
              <a:buChar char="•"/>
            </a:pPr>
            <a:endParaRPr lang="en-US" sz="900" dirty="0">
              <a:latin typeface="Arial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</a:pPr>
            <a:endParaRPr lang="en-US" sz="2400" b="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49FF3-FF5B-45BB-997D-86407D1E7652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5" name="Picture 2" descr="http://tntadventure.com/wp-content/uploads/2013/10/remind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456" y="1"/>
            <a:ext cx="203180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1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rchive.ama.org/PublishingImages/MarketingNewsMasthead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619750"/>
            <a:ext cx="57150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scion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2" descr="Image result for jet blu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sunshin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685800"/>
            <a:ext cx="59055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6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0" y="3962400"/>
            <a:ext cx="3675888" cy="1588509"/>
          </a:xfrm>
        </p:spPr>
        <p:txBody>
          <a:bodyPr/>
          <a:lstStyle/>
          <a:p>
            <a:r>
              <a:rPr lang="en-US" sz="4800" b="1" dirty="0" smtClean="0"/>
              <a:t>Global Markets</a:t>
            </a:r>
            <a:endParaRPr lang="en-US" sz="48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21336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42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8077200" cy="648736"/>
          </a:xfrm>
        </p:spPr>
        <p:txBody>
          <a:bodyPr>
            <a:normAutofit/>
          </a:bodyPr>
          <a:lstStyle/>
          <a:p>
            <a:r>
              <a:rPr lang="en-US" b="1" dirty="0" smtClean="0"/>
              <a:t>The International Marketing Task</a:t>
            </a:r>
            <a:endParaRPr lang="en-US" b="1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/>
          <a:srcRect t="9576"/>
          <a:stretch/>
        </p:blipFill>
        <p:spPr bwMode="auto">
          <a:xfrm>
            <a:off x="-117792" y="1066800"/>
            <a:ext cx="9261792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054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024744" cy="80113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Economic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5715000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Advanced economies:  </a:t>
            </a:r>
            <a:r>
              <a:rPr lang="en-US" sz="2200" b="0" dirty="0">
                <a:latin typeface="Arial" pitchFamily="34" charset="0"/>
                <a:cs typeface="Arial" pitchFamily="34" charset="0"/>
              </a:rPr>
              <a:t>Post-industrial countries with high per capita income, competitive industries, and developed commercial infrastructure. Typically the richest countries, including Australia, Canada, Japan, U.S., and nations of Western Europe.</a:t>
            </a:r>
          </a:p>
          <a:p>
            <a:pPr>
              <a:spcBef>
                <a:spcPct val="0"/>
              </a:spcBef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0"/>
              </a:spcBef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Emerging market economies: </a:t>
            </a:r>
            <a:r>
              <a:rPr lang="en-US" sz="2200" b="0" dirty="0">
                <a:latin typeface="Arial" pitchFamily="34" charset="0"/>
                <a:cs typeface="Arial" pitchFamily="34" charset="0"/>
              </a:rPr>
              <a:t>Former developing economies that achieved substantial industrialization, modernization, and remarkable economic growth. </a:t>
            </a:r>
            <a:endParaRPr lang="en-US" sz="2200" b="0" dirty="0" smtClean="0">
              <a:latin typeface="Arial" pitchFamily="34" charset="0"/>
              <a:cs typeface="Arial" pitchFamily="34" charset="0"/>
            </a:endParaRPr>
          </a:p>
          <a:p>
            <a:pPr lvl="2">
              <a:spcBef>
                <a:spcPct val="0"/>
              </a:spcBef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Upper-Middle-Income Countries: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Countries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that are experiencing rapid economic expansion and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industrialization such 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as Chile, Brazil, Mexico, South Korea, Singapore, and Taiwan </a:t>
            </a:r>
          </a:p>
          <a:p>
            <a:pPr lvl="2">
              <a:spcBef>
                <a:spcPct val="0"/>
              </a:spcBef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Lower-Middle-Income Countries: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Industrially developing countries just entering world trade, many of which are in Asia and Latin America, with relatively low per capita incomes.</a:t>
            </a:r>
          </a:p>
          <a:p>
            <a:pPr>
              <a:spcBef>
                <a:spcPct val="0"/>
              </a:spcBef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>
              <a:spcBef>
                <a:spcPct val="0"/>
              </a:spcBef>
            </a:pPr>
            <a:r>
              <a:rPr lang="en-US" sz="2200" b="1" dirty="0">
                <a:latin typeface="Arial" pitchFamily="34" charset="0"/>
                <a:cs typeface="Arial" pitchFamily="34" charset="0"/>
              </a:rPr>
              <a:t>Developing economies</a:t>
            </a:r>
            <a:r>
              <a:rPr lang="en-US" sz="22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b="0" dirty="0">
                <a:latin typeface="Arial" pitchFamily="34" charset="0"/>
                <a:cs typeface="Arial" pitchFamily="34" charset="0"/>
              </a:rPr>
              <a:t>Low-income countries characterized by limited industrialization and stagnant economies. </a:t>
            </a:r>
          </a:p>
        </p:txBody>
      </p:sp>
    </p:spTree>
    <p:extLst>
      <p:ext uri="{BB962C8B-B14F-4D97-AF65-F5344CB8AC3E}">
        <p14:creationId xmlns:p14="http://schemas.microsoft.com/office/powerpoint/2010/main" val="184785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7024744" cy="72493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Low-Income Countries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5825" y="1219200"/>
            <a:ext cx="5334000" cy="5105400"/>
          </a:xfrm>
        </p:spPr>
        <p:txBody>
          <a:bodyPr>
            <a:noAutofit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 smtClean="0">
                <a:ea typeface="ＭＳ Ｐゴシック" pitchFamily="34" charset="-128"/>
              </a:rPr>
              <a:t>GNI </a:t>
            </a:r>
            <a:r>
              <a:rPr lang="en-US" sz="2800" dirty="0">
                <a:ea typeface="ＭＳ Ｐゴシック" pitchFamily="34" charset="-128"/>
              </a:rPr>
              <a:t>per capita of </a:t>
            </a:r>
            <a:r>
              <a:rPr lang="en-US" sz="2800" dirty="0" smtClean="0">
                <a:ea typeface="ＭＳ Ｐゴシック" pitchFamily="34" charset="-128"/>
              </a:rPr>
              <a:t>$996 </a:t>
            </a:r>
            <a:r>
              <a:rPr lang="en-US" sz="2800" dirty="0">
                <a:ea typeface="ＭＳ Ｐゴシック" pitchFamily="34" charset="-128"/>
              </a:rPr>
              <a:t>or less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800" dirty="0">
                <a:ea typeface="ＭＳ Ｐゴシック" pitchFamily="34" charset="-128"/>
              </a:rPr>
              <a:t>Characteristics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800" dirty="0">
                <a:ea typeface="ＭＳ Ｐゴシック" pitchFamily="34" charset="-128"/>
              </a:rPr>
              <a:t>Limited industrialization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800" dirty="0">
                <a:ea typeface="ＭＳ Ｐゴシック" pitchFamily="34" charset="-128"/>
              </a:rPr>
              <a:t>High percentage of population in farming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800" dirty="0">
                <a:ea typeface="ＭＳ Ｐゴシック" pitchFamily="34" charset="-128"/>
              </a:rPr>
              <a:t>High birth rates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800" dirty="0">
                <a:ea typeface="ＭＳ Ｐゴシック" pitchFamily="34" charset="-128"/>
              </a:rPr>
              <a:t>Low literacy rates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800" dirty="0">
                <a:ea typeface="ＭＳ Ｐゴシック" pitchFamily="34" charset="-128"/>
              </a:rPr>
              <a:t>Heavy reliance on foreign aid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800" dirty="0">
                <a:ea typeface="ＭＳ Ｐゴシック" pitchFamily="34" charset="-128"/>
              </a:rPr>
              <a:t>Political instability and unrest</a:t>
            </a:r>
          </a:p>
          <a:p>
            <a:pPr lvl="1" fontAlgn="auto">
              <a:lnSpc>
                <a:spcPct val="90000"/>
              </a:lnSpc>
              <a:spcAft>
                <a:spcPts val="0"/>
              </a:spcAft>
              <a:buFont typeface="Arial"/>
              <a:buChar char="–"/>
              <a:defRPr/>
            </a:pPr>
            <a:r>
              <a:rPr lang="en-US" sz="2800" dirty="0">
                <a:ea typeface="ＭＳ Ｐゴシック" pitchFamily="34" charset="-128"/>
              </a:rPr>
              <a:t>Concentrated in Sub-Saharan </a:t>
            </a:r>
            <a:r>
              <a:rPr lang="en-US" sz="2800" dirty="0" smtClean="0">
                <a:ea typeface="ＭＳ Ｐゴシック" pitchFamily="34" charset="-128"/>
              </a:rPr>
              <a:t>Africa</a:t>
            </a:r>
          </a:p>
        </p:txBody>
      </p:sp>
      <p:pic>
        <p:nvPicPr>
          <p:cNvPr id="4" name="Picture 5" descr="African mother and s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219200"/>
            <a:ext cx="3197225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624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001000" cy="951464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ea typeface="ＭＳ Ｐゴシック" pitchFamily="34" charset="-128"/>
              </a:rPr>
              <a:t>Emerging Markets: Lower-Middle-Income Countries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4953000" cy="5105400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ea typeface="ＭＳ Ｐゴシック" pitchFamily="34" charset="-128"/>
              </a:rPr>
              <a:t>GNI per capita: $996 to $3,945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ea typeface="ＭＳ Ｐゴシック" pitchFamily="34" charset="-128"/>
              </a:rPr>
              <a:t>Characteristics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>
                <a:ea typeface="ＭＳ Ｐゴシック" pitchFamily="34" charset="-128"/>
              </a:rPr>
              <a:t>Rapidly expanding consumer markets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>
                <a:ea typeface="ＭＳ Ｐゴシック" pitchFamily="34" charset="-128"/>
              </a:rPr>
              <a:t>Cheap labor</a:t>
            </a:r>
          </a:p>
          <a:p>
            <a:pPr lvl="1" fontAlgn="auto">
              <a:spcAft>
                <a:spcPts val="0"/>
              </a:spcAft>
              <a:buFont typeface="Arial"/>
              <a:buChar char="–"/>
              <a:defRPr/>
            </a:pPr>
            <a:r>
              <a:rPr lang="en-US" sz="2400" dirty="0" smtClean="0">
                <a:ea typeface="ＭＳ Ｐゴシック" pitchFamily="34" charset="-128"/>
              </a:rPr>
              <a:t>Competitive advantage in mature</a:t>
            </a:r>
            <a:r>
              <a:rPr lang="en-US" sz="2400" dirty="0">
                <a:ea typeface="ＭＳ Ｐゴシック" pitchFamily="34" charset="-128"/>
              </a:rPr>
              <a:t>, standardized, labor-intensive industries like footwear, textiles and toys</a:t>
            </a:r>
          </a:p>
          <a:p>
            <a:pPr fontAlgn="auto"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ea typeface="ＭＳ Ｐゴシック" pitchFamily="34" charset="-128"/>
              </a:rPr>
              <a:t>BRIC nations are </a:t>
            </a:r>
            <a:r>
              <a:rPr lang="en-US" sz="2400" dirty="0" smtClean="0">
                <a:ea typeface="ＭＳ Ｐゴシック" pitchFamily="34" charset="-128"/>
              </a:rPr>
              <a:t>India GNI $1,180, China GNI $3,590</a:t>
            </a: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4" name="Picture 4" descr="shoe making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600200"/>
            <a:ext cx="2876550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971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092" y="228600"/>
            <a:ext cx="7924800" cy="9144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>
                <a:ea typeface="ＭＳ Ｐゴシック" pitchFamily="34" charset="-128"/>
              </a:rPr>
              <a:t>Emerging Markets: Upper-Middle-Income Countries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8395" y="1295399"/>
            <a:ext cx="4734605" cy="4114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latin typeface="Calibri" pitchFamily="34" charset="0"/>
                <a:ea typeface="ＭＳ Ｐゴシック" pitchFamily="34" charset="-128"/>
              </a:rPr>
              <a:t>GNI </a:t>
            </a: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per capita: $3,946 to $</a:t>
            </a:r>
            <a:r>
              <a:rPr lang="en-US" sz="2400" dirty="0" smtClean="0">
                <a:latin typeface="Calibri" pitchFamily="34" charset="0"/>
                <a:ea typeface="ＭＳ Ｐゴシック" pitchFamily="34" charset="-128"/>
              </a:rPr>
              <a:t>12,195</a:t>
            </a:r>
          </a:p>
          <a:p>
            <a:pPr>
              <a:lnSpc>
                <a:spcPct val="90000"/>
              </a:lnSpc>
            </a:pPr>
            <a:endParaRPr lang="en-US" sz="800" dirty="0">
              <a:latin typeface="Calibri" pitchFamily="34" charset="0"/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Characteristics: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Rapidly industrializing, less agricultural employment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Increasing urbanization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Rising wages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High literacy rates and advanced education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 pitchFamily="34" charset="0"/>
                <a:ea typeface="ＭＳ Ｐゴシック" pitchFamily="34" charset="-128"/>
              </a:rPr>
              <a:t>Lower wage costs than advanced </a:t>
            </a:r>
            <a:r>
              <a:rPr lang="en-US" sz="2400" dirty="0" smtClean="0">
                <a:latin typeface="Calibri" pitchFamily="34" charset="0"/>
                <a:ea typeface="ＭＳ Ｐゴシック" pitchFamily="34" charset="-128"/>
              </a:rPr>
              <a:t>countries</a:t>
            </a:r>
          </a:p>
          <a:p>
            <a:pPr marL="365760" lvl="1" indent="0">
              <a:lnSpc>
                <a:spcPct val="90000"/>
              </a:lnSpc>
              <a:buNone/>
            </a:pPr>
            <a:endParaRPr lang="en-US" sz="2400" dirty="0">
              <a:latin typeface="Calibri" pitchFamily="34" charset="0"/>
              <a:ea typeface="ＭＳ Ｐゴシック" pitchFamily="34" charset="-128"/>
            </a:endParaRP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88842" y="5791200"/>
            <a:ext cx="811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ea typeface="ＭＳ Ｐゴシック" pitchFamily="34" charset="-128"/>
              </a:rPr>
              <a:t>Examples: Brazil, Russia, Malaysia, Chile, Venezuela, Hungary, Mexico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3688207" cy="277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143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024744" cy="762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High-Income Countries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216" y="990600"/>
            <a:ext cx="6277783" cy="5715000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US" sz="2000" dirty="0">
                <a:ea typeface="ＭＳ Ｐゴシック" pitchFamily="34" charset="-128"/>
              </a:rPr>
              <a:t>GNI per capita: $12,196 or </a:t>
            </a:r>
            <a:r>
              <a:rPr lang="en-US" sz="2000" dirty="0" smtClean="0">
                <a:ea typeface="ＭＳ Ｐゴシック" pitchFamily="34" charset="-128"/>
              </a:rPr>
              <a:t>more</a:t>
            </a:r>
          </a:p>
          <a:p>
            <a:endParaRPr lang="en-US" sz="8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Also known as advanced, developed, industrialized, or postindustrial </a:t>
            </a:r>
            <a:r>
              <a:rPr lang="en-US" sz="2000" dirty="0" smtClean="0">
                <a:ea typeface="ＭＳ Ｐゴシック" pitchFamily="34" charset="-128"/>
              </a:rPr>
              <a:t>countries</a:t>
            </a:r>
          </a:p>
          <a:p>
            <a:endParaRPr lang="en-US" sz="800" dirty="0">
              <a:ea typeface="ＭＳ Ｐゴシック" pitchFamily="34" charset="-128"/>
            </a:endParaRPr>
          </a:p>
          <a:p>
            <a:r>
              <a:rPr lang="en-US" sz="2000" dirty="0">
                <a:ea typeface="ＭＳ Ｐゴシック" pitchFamily="34" charset="-128"/>
              </a:rPr>
              <a:t>Characteristics: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Sustained economic growth through disciplined innovation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Service sector is more than 50% of GNI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Households have </a:t>
            </a:r>
            <a:r>
              <a:rPr lang="en-US" sz="2000" u="sng" dirty="0">
                <a:ea typeface="ＭＳ Ｐゴシック" pitchFamily="34" charset="-128"/>
              </a:rPr>
              <a:t>high ownership levels</a:t>
            </a:r>
            <a:r>
              <a:rPr lang="en-US" sz="2000" dirty="0">
                <a:ea typeface="ＭＳ Ｐゴシック" pitchFamily="34" charset="-128"/>
              </a:rPr>
              <a:t>  of basic </a:t>
            </a:r>
            <a:r>
              <a:rPr lang="en-US" sz="2000" dirty="0" smtClean="0">
                <a:ea typeface="ＭＳ Ｐゴシック" pitchFamily="34" charset="-128"/>
              </a:rPr>
              <a:t>products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Importance of information processing and exchange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Ascendancy of knowledge over capital, intellectual over machine technology, scientists and professionals over engineers and semiskilled workers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Future oriented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ea typeface="ＭＳ Ｐゴシック" pitchFamily="34" charset="-128"/>
              </a:rPr>
              <a:t>Importance of interpersonal </a:t>
            </a:r>
            <a:r>
              <a:rPr lang="en-US" sz="2000" dirty="0" smtClean="0">
                <a:ea typeface="ＭＳ Ｐゴシック" pitchFamily="34" charset="-128"/>
              </a:rPr>
              <a:t>relationships</a:t>
            </a:r>
            <a:endParaRPr lang="en-US" sz="2000" dirty="0"/>
          </a:p>
        </p:txBody>
      </p:sp>
      <p:pic>
        <p:nvPicPr>
          <p:cNvPr id="4" name="Picture 4" descr="C:\Documents and Settings\Jill Solomon\My Documents\My Pictures\K &amp; G 6e\Tokyo skyscraper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43000"/>
            <a:ext cx="284321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723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6837</TotalTime>
  <Words>482</Words>
  <Application>Microsoft Office PowerPoint</Application>
  <PresentationFormat>On-screen Show (4:3)</PresentationFormat>
  <Paragraphs>94</Paragraphs>
  <Slides>12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Angles</vt:lpstr>
      <vt:lpstr>Welcome to  Marketing Management</vt:lpstr>
      <vt:lpstr>PowerPoint Presentation</vt:lpstr>
      <vt:lpstr>Global Markets</vt:lpstr>
      <vt:lpstr>The International Marketing Task</vt:lpstr>
      <vt:lpstr>Economic Development</vt:lpstr>
      <vt:lpstr>Low-Income Countries</vt:lpstr>
      <vt:lpstr>Emerging Markets: Lower-Middle-Income Countries</vt:lpstr>
      <vt:lpstr>Emerging Markets: Upper-Middle-Income Countries</vt:lpstr>
      <vt:lpstr>High-Income Countries</vt:lpstr>
      <vt:lpstr>Bottom of the Pyramid Markets (BOP)</vt:lpstr>
      <vt:lpstr>Take Away for Today</vt:lpstr>
      <vt:lpstr>Next Class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BUSI 107 Section 1</dc:title>
  <dc:creator>Cecy</dc:creator>
  <cp:lastModifiedBy>Cecy</cp:lastModifiedBy>
  <cp:revision>344</cp:revision>
  <dcterms:created xsi:type="dcterms:W3CDTF">2015-08-23T22:48:46Z</dcterms:created>
  <dcterms:modified xsi:type="dcterms:W3CDTF">2016-04-11T17:44:58Z</dcterms:modified>
</cp:coreProperties>
</file>